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5" r:id="rId8"/>
    <p:sldId id="268" r:id="rId9"/>
    <p:sldId id="266" r:id="rId10"/>
    <p:sldId id="267" r:id="rId11"/>
    <p:sldId id="264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61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D30B-D7FA-4959-86DD-BEEDDF6DDC13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1B36-71AD-49A1-82C5-D90308104E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D30B-D7FA-4959-86DD-BEEDDF6DDC13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1B36-71AD-49A1-82C5-D90308104E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D30B-D7FA-4959-86DD-BEEDDF6DDC13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1B36-71AD-49A1-82C5-D90308104E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D30B-D7FA-4959-86DD-BEEDDF6DDC13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1B36-71AD-49A1-82C5-D90308104E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D30B-D7FA-4959-86DD-BEEDDF6DDC13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1B36-71AD-49A1-82C5-D90308104E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D30B-D7FA-4959-86DD-BEEDDF6DDC13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1B36-71AD-49A1-82C5-D90308104E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D30B-D7FA-4959-86DD-BEEDDF6DDC13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1B36-71AD-49A1-82C5-D90308104E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D30B-D7FA-4959-86DD-BEEDDF6DDC13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1B36-71AD-49A1-82C5-D90308104E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D30B-D7FA-4959-86DD-BEEDDF6DDC13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1B36-71AD-49A1-82C5-D90308104E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D30B-D7FA-4959-86DD-BEEDDF6DDC13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1B36-71AD-49A1-82C5-D90308104E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D30B-D7FA-4959-86DD-BEEDDF6DDC13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1B36-71AD-49A1-82C5-D90308104E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2D30B-D7FA-4959-86DD-BEEDDF6DDC13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1B36-71AD-49A1-82C5-D90308104E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90.jpeg"/><Relationship Id="rId7" Type="http://schemas.openxmlformats.org/officeDocument/2006/relationships/image" Target="../media/image92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9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10" Type="http://schemas.openxmlformats.org/officeDocument/2006/relationships/image" Target="../media/image102.jpeg"/><Relationship Id="rId4" Type="http://schemas.openxmlformats.org/officeDocument/2006/relationships/image" Target="../media/image96.jpeg"/><Relationship Id="rId9" Type="http://schemas.openxmlformats.org/officeDocument/2006/relationships/image" Target="../media/image10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3" Type="http://schemas.openxmlformats.org/officeDocument/2006/relationships/image" Target="../media/image104.jpeg"/><Relationship Id="rId7" Type="http://schemas.openxmlformats.org/officeDocument/2006/relationships/image" Target="../media/image108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10" Type="http://schemas.openxmlformats.org/officeDocument/2006/relationships/image" Target="../media/image111.jpeg"/><Relationship Id="rId4" Type="http://schemas.openxmlformats.org/officeDocument/2006/relationships/image" Target="../media/image105.jpeg"/><Relationship Id="rId9" Type="http://schemas.openxmlformats.org/officeDocument/2006/relationships/image" Target="../media/image11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eg"/><Relationship Id="rId3" Type="http://schemas.openxmlformats.org/officeDocument/2006/relationships/image" Target="../media/image113.jpeg"/><Relationship Id="rId7" Type="http://schemas.openxmlformats.org/officeDocument/2006/relationships/image" Target="../media/image117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10" Type="http://schemas.openxmlformats.org/officeDocument/2006/relationships/image" Target="../media/image120.jpeg"/><Relationship Id="rId4" Type="http://schemas.openxmlformats.org/officeDocument/2006/relationships/image" Target="../media/image114.jpeg"/><Relationship Id="rId9" Type="http://schemas.openxmlformats.org/officeDocument/2006/relationships/image" Target="../media/image11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eg"/><Relationship Id="rId13" Type="http://schemas.openxmlformats.org/officeDocument/2006/relationships/image" Target="../media/image132.jpeg"/><Relationship Id="rId3" Type="http://schemas.openxmlformats.org/officeDocument/2006/relationships/image" Target="../media/image122.jpeg"/><Relationship Id="rId7" Type="http://schemas.openxmlformats.org/officeDocument/2006/relationships/image" Target="../media/image126.jpeg"/><Relationship Id="rId12" Type="http://schemas.openxmlformats.org/officeDocument/2006/relationships/image" Target="../media/image131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jpeg"/><Relationship Id="rId11" Type="http://schemas.openxmlformats.org/officeDocument/2006/relationships/image" Target="../media/image130.jpeg"/><Relationship Id="rId5" Type="http://schemas.openxmlformats.org/officeDocument/2006/relationships/image" Target="../media/image124.jpeg"/><Relationship Id="rId10" Type="http://schemas.openxmlformats.org/officeDocument/2006/relationships/image" Target="../media/image129.jpeg"/><Relationship Id="rId4" Type="http://schemas.openxmlformats.org/officeDocument/2006/relationships/image" Target="../media/image123.jpeg"/><Relationship Id="rId9" Type="http://schemas.openxmlformats.org/officeDocument/2006/relationships/image" Target="../media/image128.jpeg"/><Relationship Id="rId14" Type="http://schemas.openxmlformats.org/officeDocument/2006/relationships/image" Target="../media/image13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eatscottgadgets.com/" TargetMode="External"/><Relationship Id="rId13" Type="http://schemas.openxmlformats.org/officeDocument/2006/relationships/hyperlink" Target="http://www.ebay.com/" TargetMode="External"/><Relationship Id="rId3" Type="http://schemas.openxmlformats.org/officeDocument/2006/relationships/hyperlink" Target="http://www.monitoringtimes.com/" TargetMode="External"/><Relationship Id="rId7" Type="http://schemas.openxmlformats.org/officeDocument/2006/relationships/hyperlink" Target="http://www.rtlsdr4everyone.blogspot.com/" TargetMode="External"/><Relationship Id="rId12" Type="http://schemas.openxmlformats.org/officeDocument/2006/relationships/hyperlink" Target="http://www.amazon.com/" TargetMode="External"/><Relationship Id="rId2" Type="http://schemas.openxmlformats.org/officeDocument/2006/relationships/hyperlink" Target="http://www.thespectrummonitor.com/" TargetMode="External"/><Relationship Id="rId16" Type="http://schemas.openxmlformats.org/officeDocument/2006/relationships/image" Target="../media/image13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mradioscience.com/" TargetMode="External"/><Relationship Id="rId11" Type="http://schemas.openxmlformats.org/officeDocument/2006/relationships/hyperlink" Target="http://www.nutsaboutnets.com/" TargetMode="External"/><Relationship Id="rId5" Type="http://schemas.openxmlformats.org/officeDocument/2006/relationships/hyperlink" Target="http://www.rtl-sdr.com/" TargetMode="External"/><Relationship Id="rId15" Type="http://schemas.openxmlformats.org/officeDocument/2006/relationships/image" Target="../media/image135.jpeg"/><Relationship Id="rId10" Type="http://schemas.openxmlformats.org/officeDocument/2006/relationships/hyperlink" Target="http://www.nooelec.com/" TargetMode="External"/><Relationship Id="rId4" Type="http://schemas.openxmlformats.org/officeDocument/2006/relationships/hyperlink" Target="http://www.arrl.org/qst" TargetMode="External"/><Relationship Id="rId9" Type="http://schemas.openxmlformats.org/officeDocument/2006/relationships/hyperlink" Target="http://www.youtube.com/" TargetMode="External"/><Relationship Id="rId14" Type="http://schemas.openxmlformats.org/officeDocument/2006/relationships/image" Target="../media/image1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SDR Dongle</a:t>
            </a:r>
            <a:br>
              <a:rPr lang="en-US" dirty="0" smtClean="0"/>
            </a:br>
            <a:r>
              <a:rPr lang="en-US" dirty="0" smtClean="0"/>
              <a:t>Our “Eye” to the Wireless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Mario Filippi, N2HUN, WQWL238</a:t>
            </a:r>
          </a:p>
          <a:p>
            <a:r>
              <a:rPr lang="en-US" b="1" dirty="0" smtClean="0"/>
              <a:t>2016 Trenton Computer Festival</a:t>
            </a:r>
          </a:p>
          <a:p>
            <a:r>
              <a:rPr lang="en-US" b="1" dirty="0" smtClean="0"/>
              <a:t>m51f08@yahoo.com</a:t>
            </a:r>
            <a:endParaRPr lang="en-US" b="1" dirty="0"/>
          </a:p>
        </p:txBody>
      </p:sp>
      <p:pic>
        <p:nvPicPr>
          <p:cNvPr id="5" name="Picture 4" descr="dongleandru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28600"/>
            <a:ext cx="2438400" cy="1828800"/>
          </a:xfrm>
          <a:prstGeom prst="rect">
            <a:avLst/>
          </a:prstGeom>
        </p:spPr>
      </p:pic>
      <p:pic>
        <p:nvPicPr>
          <p:cNvPr id="6" name="Picture 5" descr="100_22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4510">
            <a:off x="5410200" y="685800"/>
            <a:ext cx="2198370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76800" cy="5635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Wireless Devices – On the Job</a:t>
            </a:r>
            <a:endParaRPr lang="en-US" sz="1800" dirty="0"/>
          </a:p>
        </p:txBody>
      </p:sp>
      <p:pic>
        <p:nvPicPr>
          <p:cNvPr id="5" name="Picture 4" descr="DSC021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990600"/>
            <a:ext cx="532965" cy="1614569"/>
          </a:xfrm>
          <a:prstGeom prst="rect">
            <a:avLst/>
          </a:prstGeom>
        </p:spPr>
      </p:pic>
      <p:pic>
        <p:nvPicPr>
          <p:cNvPr id="6" name="Picture 5" descr="DSC02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838200"/>
            <a:ext cx="533400" cy="1752600"/>
          </a:xfrm>
          <a:prstGeom prst="rect">
            <a:avLst/>
          </a:prstGeom>
        </p:spPr>
      </p:pic>
      <p:pic>
        <p:nvPicPr>
          <p:cNvPr id="7" name="Picture 6" descr="DSC021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1447800"/>
            <a:ext cx="1672046" cy="611342"/>
          </a:xfrm>
          <a:prstGeom prst="rect">
            <a:avLst/>
          </a:prstGeom>
        </p:spPr>
      </p:pic>
      <p:pic>
        <p:nvPicPr>
          <p:cNvPr id="8" name="Picture 7" descr="DSC021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1371600"/>
            <a:ext cx="1154757" cy="888274"/>
          </a:xfrm>
          <a:prstGeom prst="rect">
            <a:avLst/>
          </a:prstGeom>
        </p:spPr>
      </p:pic>
      <p:pic>
        <p:nvPicPr>
          <p:cNvPr id="9" name="Picture 8" descr="DSC021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3124200"/>
            <a:ext cx="1530967" cy="10580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2200" y="4872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FM wireless microphone </a:t>
            </a:r>
          </a:p>
          <a:p>
            <a:pPr algn="ctr"/>
            <a:r>
              <a:rPr lang="en-US" sz="1200" dirty="0" smtClean="0"/>
              <a:t>88-108 MHz Tx</a:t>
            </a:r>
            <a:endParaRPr lang="en-US" sz="1200" dirty="0"/>
          </a:p>
        </p:txBody>
      </p:sp>
      <p:pic>
        <p:nvPicPr>
          <p:cNvPr id="11" name="Picture 10" descr="100_56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12067" y="3218498"/>
            <a:ext cx="721733" cy="16583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5000" y="2514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Commercial VHF handheld 144-174 MHz  or 450-470 MHz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066401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Wireless printer </a:t>
            </a:r>
          </a:p>
          <a:p>
            <a:pPr algn="ctr"/>
            <a:r>
              <a:rPr lang="en-US" sz="1200" dirty="0" smtClean="0"/>
              <a:t>2.412-2.462 GHz</a:t>
            </a:r>
          </a:p>
          <a:p>
            <a:pPr algn="ctr"/>
            <a:r>
              <a:rPr lang="en-US" sz="1200" i="1" dirty="0" smtClean="0"/>
              <a:t>Old printers used 27 MHz band. </a:t>
            </a:r>
            <a:r>
              <a:rPr lang="en-US" sz="1200" dirty="0" smtClean="0"/>
              <a:t>Some now use 5.8 GHz. 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25908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3G Phone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86200" y="1981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Wireless keyboard </a:t>
            </a:r>
          </a:p>
          <a:p>
            <a:pPr algn="ctr"/>
            <a:r>
              <a:rPr lang="en-US" sz="1200" dirty="0" smtClean="0"/>
              <a:t>2.403-2.480 GHz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22098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Wireless mouse</a:t>
            </a:r>
            <a:endParaRPr lang="en-US" sz="1200" dirty="0"/>
          </a:p>
        </p:txBody>
      </p:sp>
      <p:pic>
        <p:nvPicPr>
          <p:cNvPr id="18" name="Picture 17" descr="DSC0213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9400" y="2743200"/>
            <a:ext cx="1107730" cy="658368"/>
          </a:xfrm>
          <a:prstGeom prst="rect">
            <a:avLst/>
          </a:prstGeom>
        </p:spPr>
      </p:pic>
      <p:sp>
        <p:nvSpPr>
          <p:cNvPr id="19" name="Down Arrow 18"/>
          <p:cNvSpPr/>
          <p:nvPr/>
        </p:nvSpPr>
        <p:spPr>
          <a:xfrm>
            <a:off x="7086600" y="24384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72200" y="3429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2.405-2.474 GHz</a:t>
            </a:r>
          </a:p>
          <a:p>
            <a:pPr algn="ctr"/>
            <a:r>
              <a:rPr lang="en-US" sz="1200" i="1" dirty="0" smtClean="0"/>
              <a:t>Old mice used 27 MHz   band.</a:t>
            </a:r>
            <a:endParaRPr lang="en-US" sz="12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Frequency is My Wireless Device Operating On?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Look in owner’s manual or packaging</a:t>
            </a:r>
          </a:p>
          <a:p>
            <a:r>
              <a:rPr lang="en-US" sz="2000" dirty="0" smtClean="0"/>
              <a:t>Get FCC ID # from device</a:t>
            </a:r>
          </a:p>
          <a:p>
            <a:r>
              <a:rPr lang="en-US" sz="2000" dirty="0" smtClean="0"/>
              <a:t>Go to www.fcc.gov and do an FCC ID search</a:t>
            </a:r>
          </a:p>
          <a:p>
            <a:r>
              <a:rPr lang="en-US" sz="2000" dirty="0" smtClean="0"/>
              <a:t>Frequency counter (moderate $, range up to 3 GHz)</a:t>
            </a:r>
          </a:p>
          <a:p>
            <a:r>
              <a:rPr lang="en-US" sz="2000" dirty="0" smtClean="0"/>
              <a:t>Spectrum analyzer (high $ wide spectrum range)</a:t>
            </a:r>
          </a:p>
          <a:p>
            <a:r>
              <a:rPr lang="en-US" sz="2000" dirty="0" smtClean="0"/>
              <a:t>RTL-SDR Dongle (low $, limited to 25 – 1700 MHz)</a:t>
            </a:r>
            <a:endParaRPr lang="en-US" sz="2000" dirty="0"/>
          </a:p>
        </p:txBody>
      </p:sp>
      <p:pic>
        <p:nvPicPr>
          <p:cNvPr id="4" name="Picture 3" descr="MFJ 8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1" y="4495800"/>
            <a:ext cx="699934" cy="1756410"/>
          </a:xfrm>
          <a:prstGeom prst="rect">
            <a:avLst/>
          </a:prstGeom>
        </p:spPr>
      </p:pic>
      <p:pic>
        <p:nvPicPr>
          <p:cNvPr id="5" name="Picture 4" descr="Doorbell FCC ID Photo 22 not in arti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1371600"/>
            <a:ext cx="1943100" cy="1253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2650584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Note: Put on your Bifocals!</a:t>
            </a:r>
            <a:endParaRPr lang="en-US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62484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MFJ-866 Frequency Ctr</a:t>
            </a:r>
            <a:endParaRPr lang="en-US" sz="1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7" descr="100_57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3124200"/>
            <a:ext cx="1752600" cy="724317"/>
          </a:xfrm>
          <a:prstGeom prst="rect">
            <a:avLst/>
          </a:prstGeom>
        </p:spPr>
      </p:pic>
      <p:pic>
        <p:nvPicPr>
          <p:cNvPr id="9" name="Picture 8" descr="gardoor open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114800"/>
            <a:ext cx="1199676" cy="1211580"/>
          </a:xfrm>
          <a:prstGeom prst="rect">
            <a:avLst/>
          </a:prstGeom>
        </p:spPr>
      </p:pic>
      <p:pic>
        <p:nvPicPr>
          <p:cNvPr id="10" name="Picture 9" descr="fccidemboss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5105400"/>
            <a:ext cx="1395173" cy="609600"/>
          </a:xfrm>
          <a:prstGeom prst="rect">
            <a:avLst/>
          </a:prstGeom>
        </p:spPr>
      </p:pic>
      <p:pic>
        <p:nvPicPr>
          <p:cNvPr id="11" name="Picture 10" descr="fccidstamponmous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90900" y="4038600"/>
            <a:ext cx="1257301" cy="838200"/>
          </a:xfrm>
          <a:prstGeom prst="rect">
            <a:avLst/>
          </a:prstGeom>
        </p:spPr>
      </p:pic>
      <p:pic>
        <p:nvPicPr>
          <p:cNvPr id="12" name="Picture 11" descr="DSC0215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05400" y="4267200"/>
            <a:ext cx="1672046" cy="12540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SDR Dongle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 Small broad band receiver</a:t>
            </a:r>
          </a:p>
          <a:p>
            <a:r>
              <a:rPr lang="en-US" sz="1400" dirty="0" smtClean="0"/>
              <a:t>Originally designed to receive TV and radio broadcasts in Europe, Africa, Middle East</a:t>
            </a:r>
          </a:p>
          <a:p>
            <a:r>
              <a:rPr lang="en-US" sz="1400" dirty="0" smtClean="0"/>
              <a:t>Plugs into USB port of computer (some Android apps available)</a:t>
            </a:r>
          </a:p>
          <a:p>
            <a:r>
              <a:rPr lang="en-US" sz="1400" dirty="0" smtClean="0"/>
              <a:t>Needs driver + software + 5V + antenna to operate</a:t>
            </a:r>
          </a:p>
          <a:p>
            <a:r>
              <a:rPr lang="en-US" sz="1400" dirty="0" smtClean="0"/>
              <a:t>Not a Plug ‘n Play operation</a:t>
            </a:r>
          </a:p>
          <a:p>
            <a:r>
              <a:rPr lang="en-US" sz="1400" dirty="0" smtClean="0"/>
              <a:t>Covers frequency range 24 – 1700 MHz (Other chipsets, e.g. Elonics tuner 64 – 2300 MHz)</a:t>
            </a:r>
          </a:p>
          <a:p>
            <a:r>
              <a:rPr lang="en-US" sz="1400" dirty="0" smtClean="0"/>
              <a:t>Low cost – well within a hobbyist’s budget  </a:t>
            </a:r>
          </a:p>
          <a:p>
            <a:r>
              <a:rPr lang="en-US" sz="1400" dirty="0" smtClean="0"/>
              <a:t>Available on-line (Nooelec, Amazon, EBay)</a:t>
            </a:r>
          </a:p>
          <a:p>
            <a:r>
              <a:rPr lang="en-US" sz="1400" dirty="0" smtClean="0"/>
              <a:t>Modes: AM, FM, SSB, CW, some have DRM</a:t>
            </a:r>
          </a:p>
          <a:p>
            <a:r>
              <a:rPr lang="en-US" sz="1400" dirty="0" smtClean="0"/>
              <a:t>Up to 2 MHz spectrum display</a:t>
            </a:r>
          </a:p>
          <a:p>
            <a:r>
              <a:rPr lang="en-US" sz="1400" dirty="0" smtClean="0"/>
              <a:t>Waterfall image</a:t>
            </a:r>
          </a:p>
          <a:p>
            <a:r>
              <a:rPr lang="en-US" sz="1400" dirty="0" smtClean="0"/>
              <a:t>Uses Zadig driver</a:t>
            </a:r>
          </a:p>
          <a:p>
            <a:r>
              <a:rPr lang="en-US" sz="1400" dirty="0" smtClean="0"/>
              <a:t>Can use SDR#, HDSDR or other software packages such as Touchstone Pro or RTLPanorama</a:t>
            </a:r>
          </a:p>
          <a:p>
            <a:r>
              <a:rPr lang="en-US" sz="1400" dirty="0" smtClean="0"/>
              <a:t>Useful for looking at waveforms of wireless devices, troubleshooting radio equipment, aligning/restoring radios, looking for bugs, tuning/turning antennas, checking preamp performance</a:t>
            </a:r>
          </a:p>
          <a:p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/>
          </a:p>
        </p:txBody>
      </p:sp>
      <p:pic>
        <p:nvPicPr>
          <p:cNvPr id="4" name="Picture 3" descr="towdifferentdong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304800"/>
            <a:ext cx="131445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Setting Up a Dongle to View Waveforms</a:t>
            </a:r>
            <a:endParaRPr lang="en-US" sz="2000" dirty="0"/>
          </a:p>
        </p:txBody>
      </p:sp>
      <p:pic>
        <p:nvPicPr>
          <p:cNvPr id="4" name="Picture 3" descr="compudong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914400"/>
            <a:ext cx="2743200" cy="3075709"/>
          </a:xfrm>
          <a:prstGeom prst="rect">
            <a:avLst/>
          </a:prstGeom>
        </p:spPr>
      </p:pic>
      <p:pic>
        <p:nvPicPr>
          <p:cNvPr id="5" name="Picture 4" descr="dongle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812800"/>
            <a:ext cx="2590800" cy="3149600"/>
          </a:xfrm>
          <a:prstGeom prst="rect">
            <a:avLst/>
          </a:prstGeom>
        </p:spPr>
      </p:pic>
      <p:pic>
        <p:nvPicPr>
          <p:cNvPr id="6" name="Picture 5" descr="RTLSDRFMBANDTC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4114800"/>
            <a:ext cx="4876800" cy="263042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553200" y="5105400"/>
            <a:ext cx="5334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86600" y="48768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 MHz scan of FM broadcast band using SDR#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0" y="220980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USB pigtail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0" y="266700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SDR “dongle”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320040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Antenna coax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144780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Antenna</a:t>
            </a:r>
            <a:endParaRPr lang="en-US" sz="10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943600" y="1371600"/>
            <a:ext cx="1676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1"/>
          </p:cNvCxnSpPr>
          <p:nvPr/>
        </p:nvCxnSpPr>
        <p:spPr>
          <a:xfrm flipH="1" flipV="1">
            <a:off x="6858000" y="2133600"/>
            <a:ext cx="762000" cy="1993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705600" y="2819400"/>
            <a:ext cx="990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172200" y="3352800"/>
            <a:ext cx="1447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Wireless Device Waveforms - Home</a:t>
            </a:r>
            <a:endParaRPr lang="en-US" sz="1400" dirty="0"/>
          </a:p>
        </p:txBody>
      </p:sp>
      <p:pic>
        <p:nvPicPr>
          <p:cNvPr id="4" name="Picture 3" descr="100_5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8200"/>
            <a:ext cx="1375410" cy="1226820"/>
          </a:xfrm>
          <a:prstGeom prst="rect">
            <a:avLst/>
          </a:prstGeom>
        </p:spPr>
      </p:pic>
      <p:pic>
        <p:nvPicPr>
          <p:cNvPr id="5" name="Picture 4" descr="Doorbell Spectra  Photo 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685800"/>
            <a:ext cx="2830286" cy="1524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286000" y="1371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Wireless switch Photo 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2615091"/>
            <a:ext cx="1066800" cy="127110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286000" y="45720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Wireless switch spectrum Photo 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0" y="2362200"/>
            <a:ext cx="2795702" cy="1491996"/>
          </a:xfrm>
          <a:prstGeom prst="rect">
            <a:avLst/>
          </a:prstGeom>
        </p:spPr>
      </p:pic>
      <p:pic>
        <p:nvPicPr>
          <p:cNvPr id="10" name="Picture 9" descr="DSC021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4267200"/>
            <a:ext cx="1504841" cy="992777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2209800" y="30480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M ban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95600" y="3962400"/>
            <a:ext cx="2819400" cy="14023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0600" y="20574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Doorbell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38862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On/Off Switch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" y="52578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AM/FM Radio</a:t>
            </a:r>
            <a:endParaRPr lang="en-US" sz="1100" dirty="0"/>
          </a:p>
        </p:txBody>
      </p:sp>
      <p:cxnSp>
        <p:nvCxnSpPr>
          <p:cNvPr id="17" name="Straight Arrow Connector 16"/>
          <p:cNvCxnSpPr>
            <a:stCxn id="19" idx="1"/>
          </p:cNvCxnSpPr>
          <p:nvPr/>
        </p:nvCxnSpPr>
        <p:spPr>
          <a:xfrm flipH="1">
            <a:off x="5562600" y="4390311"/>
            <a:ext cx="1219200" cy="292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81800" y="4267200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AM Band scan 530 – 1710 KHz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6324600" y="3048000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Data burst when switching On/Off</a:t>
            </a:r>
            <a:endParaRPr lang="en-US" sz="1000" dirty="0"/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>
            <a:off x="4495800" y="3171111"/>
            <a:ext cx="1828800" cy="1816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15000" y="1371600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Data burst when button is pressed </a:t>
            </a:r>
            <a:endParaRPr lang="en-US" sz="1000" dirty="0"/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>
            <a:off x="3886200" y="1494711"/>
            <a:ext cx="1828800" cy="1816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Wireless Device Waveforms – Home (cont’d)</a:t>
            </a:r>
            <a:endParaRPr lang="en-US" sz="1400" dirty="0"/>
          </a:p>
        </p:txBody>
      </p:sp>
      <p:sp>
        <p:nvSpPr>
          <p:cNvPr id="5" name="Right Arrow 4"/>
          <p:cNvSpPr/>
          <p:nvPr/>
        </p:nvSpPr>
        <p:spPr>
          <a:xfrm>
            <a:off x="2133600" y="10668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DSC02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762000"/>
            <a:ext cx="1504841" cy="992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17526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AM/FM Radio </a:t>
            </a:r>
            <a:endParaRPr lang="en-US" sz="1100" dirty="0"/>
          </a:p>
        </p:txBody>
      </p:sp>
      <p:pic>
        <p:nvPicPr>
          <p:cNvPr id="8" name="Picture 7" descr="fmbcastb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609600"/>
            <a:ext cx="2743200" cy="1524000"/>
          </a:xfrm>
          <a:prstGeom prst="rect">
            <a:avLst/>
          </a:prstGeom>
        </p:spPr>
      </p:pic>
      <p:pic>
        <p:nvPicPr>
          <p:cNvPr id="9" name="Picture 8" descr="fmbcastbandfullsc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609600"/>
            <a:ext cx="2996184" cy="1511252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438336" y="12192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100_56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2514600"/>
            <a:ext cx="1463993" cy="987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" y="35052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OTA TV  </a:t>
            </a:r>
            <a:endParaRPr lang="en-US" sz="1100" dirty="0"/>
          </a:p>
        </p:txBody>
      </p:sp>
      <p:sp>
        <p:nvSpPr>
          <p:cNvPr id="13" name="Right Arrow 12"/>
          <p:cNvSpPr/>
          <p:nvPr/>
        </p:nvSpPr>
        <p:spPr>
          <a:xfrm>
            <a:off x="2133600" y="30480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Ch 69 good signal Photo 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2362200"/>
            <a:ext cx="2743200" cy="14478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5486400" y="29718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WNJS WTSD WNY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1200" y="2286000"/>
            <a:ext cx="2997340" cy="1600200"/>
          </a:xfrm>
          <a:prstGeom prst="rect">
            <a:avLst/>
          </a:prstGeom>
        </p:spPr>
      </p:pic>
      <p:pic>
        <p:nvPicPr>
          <p:cNvPr id="17" name="Picture 16" descr="gardoor remot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6782" y="4192190"/>
            <a:ext cx="825818" cy="1294210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1981200" y="46482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" y="552959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Garage door remote  </a:t>
            </a:r>
            <a:endParaRPr lang="en-US" sz="1100" dirty="0"/>
          </a:p>
        </p:txBody>
      </p:sp>
      <p:pic>
        <p:nvPicPr>
          <p:cNvPr id="20" name="Picture 19" descr="gardooropene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67000" y="3970192"/>
            <a:ext cx="2843784" cy="15924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19800" y="2099604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Touchstone Pro Software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2819400" y="21336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HDSDR Software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2895600" y="55626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SDR#  Software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6019800" y="41148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Three different TV channels</a:t>
            </a:r>
            <a:endParaRPr lang="en-US" sz="10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6096000" y="3124200"/>
            <a:ext cx="6096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467600" y="3276600"/>
            <a:ext cx="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6781800" y="3276600"/>
            <a:ext cx="2286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267200" y="5105400"/>
            <a:ext cx="160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67400" y="49530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Data bursts when button is pressed to open/shut door</a:t>
            </a:r>
            <a:endParaRPr lang="en-US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6553200" y="2286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FM Band scan 88 – 108 MHz</a:t>
            </a:r>
            <a:endParaRPr lang="en-US" sz="1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7467600" y="457200"/>
            <a:ext cx="1524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Wireless Device Waveforms – Home (cont’d)</a:t>
            </a:r>
            <a:endParaRPr lang="en-US" sz="1400" dirty="0"/>
          </a:p>
        </p:txBody>
      </p:sp>
      <p:pic>
        <p:nvPicPr>
          <p:cNvPr id="5" name="Picture 4" descr="100_56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838200"/>
            <a:ext cx="1085850" cy="144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438400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Sony Wireless Headset</a:t>
            </a:r>
            <a:endParaRPr lang="en-US" sz="1100" dirty="0"/>
          </a:p>
        </p:txBody>
      </p:sp>
      <p:sp>
        <p:nvSpPr>
          <p:cNvPr id="7" name="Right Arrow 6"/>
          <p:cNvSpPr/>
          <p:nvPr/>
        </p:nvSpPr>
        <p:spPr>
          <a:xfrm>
            <a:off x="2286000" y="15240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Sony cordless headpho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838200"/>
            <a:ext cx="3200400" cy="1712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1371600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Wireless audio signal from program on  TV set</a:t>
            </a:r>
            <a:endParaRPr lang="en-US" sz="1100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5029200" y="1587044"/>
            <a:ext cx="1524000" cy="131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100_56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743200"/>
            <a:ext cx="991407" cy="13563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4038600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Wireless Wx Display</a:t>
            </a:r>
            <a:endParaRPr lang="en-US" sz="1100" dirty="0"/>
          </a:p>
        </p:txBody>
      </p:sp>
      <p:pic>
        <p:nvPicPr>
          <p:cNvPr id="13" name="Picture 12" descr="100_56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2895600"/>
            <a:ext cx="754380" cy="952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3810000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Remote sensor</a:t>
            </a:r>
            <a:endParaRPr lang="en-US" sz="1100" dirty="0"/>
          </a:p>
        </p:txBody>
      </p:sp>
      <p:sp>
        <p:nvSpPr>
          <p:cNvPr id="15" name="Right Arrow 14"/>
          <p:cNvSpPr/>
          <p:nvPr/>
        </p:nvSpPr>
        <p:spPr>
          <a:xfrm>
            <a:off x="2514600" y="33528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wirelesswxstatfcci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2819400"/>
            <a:ext cx="965597" cy="1143000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4114800" y="33528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wxstatfccinf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3048000"/>
            <a:ext cx="2154936" cy="66141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19400" y="3929390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FCC ID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4800600" y="3657600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 smtClean="0"/>
              <a:t>Courtesy of www.fcc.gov</a:t>
            </a:r>
            <a:endParaRPr lang="en-US" sz="1100" i="1" dirty="0"/>
          </a:p>
        </p:txBody>
      </p:sp>
      <p:sp>
        <p:nvSpPr>
          <p:cNvPr id="21" name="Right Arrow 20"/>
          <p:cNvSpPr/>
          <p:nvPr/>
        </p:nvSpPr>
        <p:spPr>
          <a:xfrm>
            <a:off x="6858000" y="33528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wxstation433.9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7000" y="4267200"/>
            <a:ext cx="4163568" cy="222199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239000" y="46482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Remote sensor data burst </a:t>
            </a:r>
            <a:endParaRPr lang="en-US" sz="11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943600" y="4800600"/>
            <a:ext cx="14478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Wireless Device Waveforms - Vehicles</a:t>
            </a:r>
            <a:endParaRPr lang="en-US" sz="1800" dirty="0"/>
          </a:p>
        </p:txBody>
      </p:sp>
      <p:pic>
        <p:nvPicPr>
          <p:cNvPr id="5" name="Picture 4" descr="fordk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064622">
            <a:off x="914400" y="914400"/>
            <a:ext cx="626745" cy="148780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905000" y="13716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fccidemboss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295400"/>
            <a:ext cx="969645" cy="264795"/>
          </a:xfrm>
          <a:prstGeom prst="rect">
            <a:avLst/>
          </a:prstGeom>
        </p:spPr>
      </p:pic>
      <p:pic>
        <p:nvPicPr>
          <p:cNvPr id="8" name="Picture 7" descr="fordfiestaspectrum lock unlo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762000"/>
            <a:ext cx="3507050" cy="187299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505200" y="13716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67600" y="16764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Lock</a:t>
            </a:r>
            <a:endParaRPr lang="en-US" sz="9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019800" y="1752600"/>
            <a:ext cx="14478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096000" y="2057400"/>
            <a:ext cx="1447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67600" y="19812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Unlock</a:t>
            </a:r>
            <a:endParaRPr lang="en-US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838200" y="3352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LoJack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1752600" y="3429000"/>
            <a:ext cx="1981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lojack031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2743200"/>
            <a:ext cx="3605784" cy="1924317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>
            <a:off x="5867400" y="3124200"/>
            <a:ext cx="19812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48600" y="2985868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Data burst</a:t>
            </a:r>
            <a:endParaRPr lang="en-US" sz="900" dirty="0"/>
          </a:p>
        </p:txBody>
      </p:sp>
      <p:sp>
        <p:nvSpPr>
          <p:cNvPr id="27" name="TextBox 26"/>
          <p:cNvSpPr txBox="1"/>
          <p:nvPr/>
        </p:nvSpPr>
        <p:spPr>
          <a:xfrm>
            <a:off x="6629400" y="4876800"/>
            <a:ext cx="2209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Possibly TV Channel 7 (174-180 MHz)</a:t>
            </a:r>
            <a:endParaRPr lang="en-US" sz="9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7239000" y="4419600"/>
            <a:ext cx="3048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Wireless Device Waveforms - Hobbies</a:t>
            </a:r>
            <a:endParaRPr lang="en-US" sz="1600" dirty="0"/>
          </a:p>
        </p:txBody>
      </p:sp>
      <p:pic>
        <p:nvPicPr>
          <p:cNvPr id="4" name="Picture 3" descr="100_57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143000"/>
            <a:ext cx="1320800" cy="9906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438400" y="16002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091396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Wireless mic</a:t>
            </a:r>
            <a:endParaRPr lang="en-US" sz="900" dirty="0"/>
          </a:p>
        </p:txBody>
      </p:sp>
      <p:pic>
        <p:nvPicPr>
          <p:cNvPr id="7" name="Picture 6" descr="wirelessmicspectrumdis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838200"/>
            <a:ext cx="2743199" cy="16386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9800" y="2514600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 Hams talking on 2m</a:t>
            </a:r>
            <a:endParaRPr lang="en-US" sz="1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495800" y="1295400"/>
            <a:ext cx="12954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100_57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2590800"/>
            <a:ext cx="752475" cy="2232660"/>
          </a:xfrm>
          <a:prstGeom prst="rect">
            <a:avLst/>
          </a:prstGeom>
        </p:spPr>
      </p:pic>
      <p:pic>
        <p:nvPicPr>
          <p:cNvPr id="14" name="Picture 13" descr="2 meter repeater and tone Photo 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2743200"/>
            <a:ext cx="2938689" cy="1565148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2057400" y="33528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4800600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Amateur Radio HT</a:t>
            </a:r>
            <a:endParaRPr lang="en-US" sz="9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810000" y="2667000"/>
            <a:ext cx="22860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86200" y="3657600"/>
            <a:ext cx="22860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75540" y="2410264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SDR# software</a:t>
            </a:r>
            <a:endParaRPr lang="en-US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3505200" y="4267200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HDSDR Software</a:t>
            </a:r>
            <a:endParaRPr lang="en-US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5791200" y="11430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Pronouncing “four” into microphone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6172200" y="35052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 HDSDR audio spectrum  analyzer s  detects CTCSS (PL) tone</a:t>
            </a:r>
            <a:endParaRPr lang="en-US" sz="1000" dirty="0"/>
          </a:p>
        </p:txBody>
      </p:sp>
      <p:pic>
        <p:nvPicPr>
          <p:cNvPr id="24" name="Picture 23" descr="President AR144 Tech Special Photo 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5334000"/>
            <a:ext cx="2078355" cy="6667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09600" y="5943600"/>
            <a:ext cx="1676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President CB Radio Restoration</a:t>
            </a:r>
            <a:endParaRPr lang="en-US" sz="900" dirty="0"/>
          </a:p>
        </p:txBody>
      </p:sp>
      <p:pic>
        <p:nvPicPr>
          <p:cNvPr id="27" name="Picture 26" descr="CB Chan. 19 Photo 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95600" y="5029200"/>
            <a:ext cx="2080260" cy="110947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38800" y="6172200"/>
            <a:ext cx="2057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Checking 2</a:t>
            </a:r>
            <a:r>
              <a:rPr lang="en-US" sz="900" baseline="30000" dirty="0" smtClean="0"/>
              <a:t>nd</a:t>
            </a:r>
            <a:r>
              <a:rPr lang="en-US" sz="900" dirty="0" smtClean="0"/>
              <a:t> Harmonic Suppression</a:t>
            </a:r>
            <a:endParaRPr lang="en-US" sz="900" dirty="0"/>
          </a:p>
        </p:txBody>
      </p:sp>
      <p:sp>
        <p:nvSpPr>
          <p:cNvPr id="29" name="Right Arrow 28"/>
          <p:cNvSpPr/>
          <p:nvPr/>
        </p:nvSpPr>
        <p:spPr>
          <a:xfrm>
            <a:off x="2590800" y="55626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5105400" y="55626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 descr="2nd harmonic CB Chan 19 Photo 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10200" y="4953000"/>
            <a:ext cx="2394585" cy="127711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971800" y="6096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Checking Xmitter Accuracy – Ch 19 on 27.185</a:t>
            </a:r>
            <a:endParaRPr lang="en-US" sz="9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858000" y="4876800"/>
            <a:ext cx="10668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81800" y="4648200"/>
            <a:ext cx="2057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Harmonic Suppression on 54.37 MHz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Wireless Device Waveforms – Hobbies (cont’d)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252004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Vintage Equipment Restoration – Knight KG-652</a:t>
            </a:r>
            <a:endParaRPr lang="en-US" sz="1000" dirty="0"/>
          </a:p>
        </p:txBody>
      </p:sp>
      <p:sp>
        <p:nvSpPr>
          <p:cNvPr id="7" name="Right Arrow 6"/>
          <p:cNvSpPr/>
          <p:nvPr/>
        </p:nvSpPr>
        <p:spPr>
          <a:xfrm>
            <a:off x="2895600" y="1524000"/>
            <a:ext cx="1447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5096" y="1171136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Checking 63 MHz  “Sweep”</a:t>
            </a:r>
            <a:endParaRPr lang="en-US" sz="1000" dirty="0"/>
          </a:p>
        </p:txBody>
      </p:sp>
      <p:pic>
        <p:nvPicPr>
          <p:cNvPr id="9" name="Picture 8" descr="Knight KG-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600" y="762000"/>
            <a:ext cx="2032000" cy="1524000"/>
          </a:xfrm>
          <a:prstGeom prst="rect">
            <a:avLst/>
          </a:prstGeom>
        </p:spPr>
      </p:pic>
      <p:pic>
        <p:nvPicPr>
          <p:cNvPr id="10" name="Picture 9" descr="Knight KG-652 sweep031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762000"/>
            <a:ext cx="3002573" cy="1600200"/>
          </a:xfrm>
          <a:prstGeom prst="rect">
            <a:avLst/>
          </a:prstGeom>
        </p:spPr>
      </p:pic>
      <p:pic>
        <p:nvPicPr>
          <p:cNvPr id="11" name="Picture 10" descr="Channel master refur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2819400"/>
            <a:ext cx="1219200" cy="16256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057400" y="35814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100_46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3276600"/>
            <a:ext cx="628650" cy="838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6248400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Vintage Equipment Check out– Knight KG-686</a:t>
            </a:r>
            <a:endParaRPr lang="en-US" sz="10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553200" y="1371600"/>
            <a:ext cx="12954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48600" y="1219200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Sweeping</a:t>
            </a:r>
            <a:endParaRPr lang="en-US" sz="1000" dirty="0"/>
          </a:p>
        </p:txBody>
      </p:sp>
      <p:pic>
        <p:nvPicPr>
          <p:cNvPr id="20" name="Picture 19" descr="kg686andprote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4876800"/>
            <a:ext cx="1676400" cy="1396226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2223868" y="5334000"/>
            <a:ext cx="990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kg686 ext mo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28416" y="4724400"/>
            <a:ext cx="2462784" cy="131252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352800" y="6019800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45 MHz signal, 1000Hz external modulation</a:t>
            </a:r>
            <a:endParaRPr lang="en-US" sz="1000" dirty="0"/>
          </a:p>
        </p:txBody>
      </p:sp>
      <p:pic>
        <p:nvPicPr>
          <p:cNvPr id="24" name="Picture 23" descr="kg686 int mo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0" y="4724400"/>
            <a:ext cx="2438926" cy="12954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096000" y="60198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45 MHz signal, 1000Hz internal modulation</a:t>
            </a:r>
          </a:p>
          <a:p>
            <a:pPr algn="ctr"/>
            <a:r>
              <a:rPr lang="en-US" sz="1000" dirty="0" smtClean="0"/>
              <a:t>Houston we have a problem!!!!!!</a:t>
            </a:r>
            <a:endParaRPr lang="en-US" sz="10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114800" y="4648200"/>
            <a:ext cx="533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00400" y="4478179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0% modulation</a:t>
            </a:r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4876800" y="44958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20% modulation</a:t>
            </a:r>
            <a:endParaRPr lang="en-US" sz="1000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4648200" y="4648200"/>
            <a:ext cx="4572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696200" y="4419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 modulation – problem with circuit</a:t>
            </a:r>
            <a:endParaRPr lang="en-US" sz="1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7391400" y="4648200"/>
            <a:ext cx="381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57200" y="44196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Ku band dish.  Downlink 11.7-12.2 GHz</a:t>
            </a:r>
            <a:endParaRPr lang="en-US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2133600" y="41148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LNB </a:t>
            </a:r>
            <a:r>
              <a:rPr lang="en-US" sz="1000" dirty="0" smtClean="0"/>
              <a:t>down converts </a:t>
            </a:r>
            <a:r>
              <a:rPr lang="en-US" sz="1000" dirty="0" smtClean="0"/>
              <a:t>(LO=10.750GHz)</a:t>
            </a:r>
            <a:endParaRPr lang="en-US" sz="1000" dirty="0"/>
          </a:p>
        </p:txBody>
      </p:sp>
      <p:sp>
        <p:nvSpPr>
          <p:cNvPr id="42" name="Right Arrow 41"/>
          <p:cNvSpPr/>
          <p:nvPr/>
        </p:nvSpPr>
        <p:spPr>
          <a:xfrm>
            <a:off x="3276600" y="3657600"/>
            <a:ext cx="990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200400" y="3305554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Rx frequency =950-1450 MHz</a:t>
            </a:r>
            <a:endParaRPr lang="en-US" sz="1000" dirty="0"/>
          </a:p>
        </p:txBody>
      </p:sp>
      <p:pic>
        <p:nvPicPr>
          <p:cNvPr id="45" name="Picture 44" descr="dongleandchnlmst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67214" y="2895600"/>
            <a:ext cx="995092" cy="1583158"/>
          </a:xfrm>
          <a:prstGeom prst="rect">
            <a:avLst/>
          </a:prstGeom>
        </p:spPr>
      </p:pic>
      <p:sp>
        <p:nvSpPr>
          <p:cNvPr id="46" name="Right Arrow 45"/>
          <p:cNvSpPr/>
          <p:nvPr/>
        </p:nvSpPr>
        <p:spPr>
          <a:xfrm>
            <a:off x="5410200" y="3657600"/>
            <a:ext cx="381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Picture 32" descr="tvgeTP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3600" y="2971800"/>
            <a:ext cx="2296054" cy="1143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324600" y="4114801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Telstar 12 Transponder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Wireless Communication is Not Novel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Speech</a:t>
            </a:r>
          </a:p>
          <a:p>
            <a:r>
              <a:rPr lang="en-US" sz="1600" dirty="0" smtClean="0"/>
              <a:t>Handwriting</a:t>
            </a:r>
          </a:p>
          <a:p>
            <a:r>
              <a:rPr lang="en-US" sz="1600" dirty="0" smtClean="0"/>
              <a:t>Sign language</a:t>
            </a:r>
          </a:p>
          <a:p>
            <a:r>
              <a:rPr lang="en-US" sz="1600" dirty="0" smtClean="0"/>
              <a:t>Whistlers of Gomera Island (Canary Is)</a:t>
            </a:r>
          </a:p>
          <a:p>
            <a:r>
              <a:rPr lang="en-US" sz="1600" dirty="0" smtClean="0"/>
              <a:t>Body language</a:t>
            </a:r>
          </a:p>
          <a:p>
            <a:r>
              <a:rPr lang="en-US" sz="1600" dirty="0" smtClean="0"/>
              <a:t>Semaphore</a:t>
            </a:r>
          </a:p>
          <a:p>
            <a:r>
              <a:rPr lang="en-US" sz="1600" dirty="0" smtClean="0"/>
              <a:t>Smoke signals</a:t>
            </a:r>
          </a:p>
          <a:p>
            <a:r>
              <a:rPr lang="en-US" sz="1600" dirty="0" smtClean="0"/>
              <a:t>Signal drums</a:t>
            </a:r>
          </a:p>
          <a:p>
            <a:r>
              <a:rPr lang="en-US" sz="1600" dirty="0" smtClean="0"/>
              <a:t>Mail</a:t>
            </a:r>
          </a:p>
          <a:p>
            <a:r>
              <a:rPr lang="en-US" sz="1600" dirty="0" smtClean="0"/>
              <a:t>Pony Express</a:t>
            </a:r>
          </a:p>
          <a:p>
            <a:r>
              <a:rPr lang="en-US" sz="1600" dirty="0" smtClean="0"/>
              <a:t>Homing pigeon</a:t>
            </a:r>
          </a:p>
          <a:p>
            <a:r>
              <a:rPr lang="en-US" sz="1600" dirty="0" smtClean="0"/>
              <a:t>Road signs</a:t>
            </a:r>
          </a:p>
          <a:p>
            <a:r>
              <a:rPr lang="en-US" sz="1600" dirty="0" smtClean="0"/>
              <a:t>Pheromones – animal and insect world</a:t>
            </a:r>
          </a:p>
          <a:p>
            <a:r>
              <a:rPr lang="en-US" sz="1600" dirty="0" smtClean="0"/>
              <a:t>Bugle at reveille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pic>
        <p:nvPicPr>
          <p:cNvPr id="4" name="Picture 3" descr="semaph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2971800"/>
            <a:ext cx="1000125" cy="800100"/>
          </a:xfrm>
          <a:prstGeom prst="rect">
            <a:avLst/>
          </a:prstGeom>
        </p:spPr>
      </p:pic>
      <p:pic>
        <p:nvPicPr>
          <p:cNvPr id="5" name="Picture 4" descr="100_57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4343400"/>
            <a:ext cx="11176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Wireless Waveform Screen Captures – Miscellaneous</a:t>
            </a:r>
            <a:endParaRPr lang="en-US" sz="1600" dirty="0"/>
          </a:p>
        </p:txBody>
      </p:sp>
      <p:pic>
        <p:nvPicPr>
          <p:cNvPr id="5" name="Picture 4" descr="wor 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2304287" cy="12248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3622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Hi Def (HD) Radio -  WOR, 710 KHz</a:t>
            </a:r>
            <a:endParaRPr lang="en-US" sz="1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219200" y="1724464"/>
            <a:ext cx="4572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FM radio R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1143000"/>
            <a:ext cx="2386286" cy="12769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29000" y="2376268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RDS (Radio Data System) – WPST -FM</a:t>
            </a:r>
            <a:endParaRPr lang="en-US" sz="10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962400" y="1371600"/>
            <a:ext cx="3810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NOAA051015scree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143001"/>
            <a:ext cx="2286000" cy="127948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172200" y="24384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162.4-162.55 MHz NOAA Weather </a:t>
            </a:r>
            <a:r>
              <a:rPr lang="en-US" sz="1000" dirty="0" smtClean="0"/>
              <a:t>Stns.</a:t>
            </a:r>
            <a:endParaRPr lang="en-US" sz="1000" dirty="0"/>
          </a:p>
        </p:txBody>
      </p:sp>
      <p:pic>
        <p:nvPicPr>
          <p:cNvPr id="31" name="Picture 30" descr="noaa190704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2874698"/>
            <a:ext cx="2438400" cy="134058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09600" y="41910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NOAA Weather Satellite + </a:t>
            </a:r>
            <a:r>
              <a:rPr lang="en-US" sz="1000" dirty="0" smtClean="0"/>
              <a:t>WXtoIMG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34" name="Picture 33" descr="Sandy HookD GP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2867464"/>
            <a:ext cx="2462784" cy="131072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352800" y="4128868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DGPS Beacon using </a:t>
            </a:r>
            <a:r>
              <a:rPr lang="en-US" sz="1000" dirty="0" smtClean="0"/>
              <a:t>MultiPSK</a:t>
            </a:r>
            <a:endParaRPr lang="en-US" sz="1000" dirty="0"/>
          </a:p>
        </p:txBody>
      </p:sp>
      <p:pic>
        <p:nvPicPr>
          <p:cNvPr id="36" name="Picture 35" descr="NMG New Orlean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2895600"/>
            <a:ext cx="2319115" cy="130386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019800" y="4162864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WEFAX Station – </a:t>
            </a:r>
            <a:r>
              <a:rPr lang="en-US" sz="1000" dirty="0" smtClean="0"/>
              <a:t>Fldigi</a:t>
            </a:r>
            <a:r>
              <a:rPr lang="en-US" sz="1000" dirty="0" smtClean="0"/>
              <a:t> Software</a:t>
            </a:r>
            <a:endParaRPr lang="en-US" sz="1000" dirty="0"/>
          </a:p>
        </p:txBody>
      </p:sp>
      <p:pic>
        <p:nvPicPr>
          <p:cNvPr id="38" name="Picture 37" descr="RTTYSDRsharpand MTTY45.45 170  no 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" y="4724400"/>
            <a:ext cx="2438400" cy="122723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09600" y="58674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RTTY Signal decoded via MMTTY</a:t>
            </a:r>
            <a:endParaRPr lang="en-US" sz="1000" dirty="0"/>
          </a:p>
        </p:txBody>
      </p:sp>
      <p:pic>
        <p:nvPicPr>
          <p:cNvPr id="41" name="Picture 40" descr="jlens 06201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4870" y="4716028"/>
            <a:ext cx="2293930" cy="122757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429000" y="5897843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JLENS Radar Blimp</a:t>
            </a:r>
            <a:endParaRPr lang="en-US" sz="1000" dirty="0"/>
          </a:p>
        </p:txBody>
      </p:sp>
      <p:pic>
        <p:nvPicPr>
          <p:cNvPr id="43" name="Picture 42" descr="Flex pager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19800" y="4724400"/>
            <a:ext cx="2286000" cy="122422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19800" y="59436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FLEX Pager</a:t>
            </a:r>
            <a:endParaRPr lang="en-US" sz="10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7239000" y="5181600"/>
            <a:ext cx="4572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Wireless Waveform Screen Captures – Miscellaneous (cont’d)</a:t>
            </a:r>
            <a:endParaRPr lang="en-US" sz="1600" dirty="0"/>
          </a:p>
        </p:txBody>
      </p:sp>
      <p:pic>
        <p:nvPicPr>
          <p:cNvPr id="3" name="Picture 2" descr="picpickads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066800"/>
            <a:ext cx="1946251" cy="1094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1336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ADS-B on 1090 MHz</a:t>
            </a:r>
            <a:endParaRPr lang="en-US" sz="1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600200" y="1295400"/>
            <a:ext cx="1524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dsb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838200"/>
            <a:ext cx="1143000" cy="1524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43200" y="23622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Transposed Coaxial Collinear Antenna </a:t>
            </a:r>
            <a:endParaRPr lang="en-US" sz="10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733800" y="1447800"/>
            <a:ext cx="762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joejessadb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838200"/>
            <a:ext cx="2538984" cy="14274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57800" y="22860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ADS-B Scope Software</a:t>
            </a:r>
            <a:endParaRPr lang="en-US" sz="1000" dirty="0"/>
          </a:p>
        </p:txBody>
      </p:sp>
      <p:sp>
        <p:nvSpPr>
          <p:cNvPr id="20" name="Right Arrow 19"/>
          <p:cNvSpPr/>
          <p:nvPr/>
        </p:nvSpPr>
        <p:spPr>
          <a:xfrm>
            <a:off x="2895600" y="16764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4600136" y="1524000"/>
            <a:ext cx="457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picpickaprsmultips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1999" y="2743200"/>
            <a:ext cx="2304058" cy="1295400"/>
          </a:xfrm>
          <a:prstGeom prst="rect">
            <a:avLst/>
          </a:prstGeom>
        </p:spPr>
      </p:pic>
      <p:pic>
        <p:nvPicPr>
          <p:cNvPr id="23" name="Picture 22" descr="aprs burs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2895600"/>
            <a:ext cx="2080260" cy="1110996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>
            <a:off x="2542736" y="33528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" y="39624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APRS – 144.390 MHz</a:t>
            </a:r>
            <a:endParaRPr lang="en-US" sz="1000" dirty="0"/>
          </a:p>
        </p:txBody>
      </p:sp>
      <p:pic>
        <p:nvPicPr>
          <p:cNvPr id="27" name="Picture 26" descr="discone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71800" y="2785225"/>
            <a:ext cx="1066800" cy="1240937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V="1">
            <a:off x="1066800" y="3429000"/>
            <a:ext cx="457200" cy="60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362200" y="40386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Wideband </a:t>
            </a:r>
            <a:r>
              <a:rPr lang="en-US" sz="1000" dirty="0" smtClean="0"/>
              <a:t>discone</a:t>
            </a:r>
            <a:endParaRPr lang="en-US" sz="1000" dirty="0"/>
          </a:p>
        </p:txBody>
      </p:sp>
      <p:sp>
        <p:nvSpPr>
          <p:cNvPr id="32" name="Right Arrow 31"/>
          <p:cNvSpPr/>
          <p:nvPr/>
        </p:nvSpPr>
        <p:spPr>
          <a:xfrm>
            <a:off x="4162864" y="3290668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495800" y="40386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MultiPSK</a:t>
            </a:r>
            <a:r>
              <a:rPr lang="en-US" sz="1000" dirty="0" smtClean="0"/>
              <a:t> decoding</a:t>
            </a:r>
            <a:endParaRPr lang="en-US" sz="10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352800" y="3581400"/>
            <a:ext cx="152400" cy="4572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10m bcns 06221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" y="4419600"/>
            <a:ext cx="2081784" cy="111556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81000" y="54864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10m CW Beacons</a:t>
            </a:r>
            <a:endParaRPr lang="en-US" sz="1000" dirty="0"/>
          </a:p>
        </p:txBody>
      </p:sp>
      <p:pic>
        <p:nvPicPr>
          <p:cNvPr id="39" name="Picture 38" descr="lgphone when diali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43200" y="4419600"/>
            <a:ext cx="2078736" cy="110794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743200" y="54864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2G Cell phone - Dialing</a:t>
            </a:r>
            <a:endParaRPr lang="en-US" sz="1000" dirty="0"/>
          </a:p>
        </p:txBody>
      </p:sp>
      <p:pic>
        <p:nvPicPr>
          <p:cNvPr id="41" name="Picture 40" descr="GSM downlink 800 MHz ban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399" y="4419600"/>
            <a:ext cx="2007231" cy="10668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105400" y="54864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Cell phone tower (downlink)</a:t>
            </a:r>
            <a:endParaRPr lang="en-US" sz="1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Even More Wireless Waveform Screen Captures – (cont’d)</a:t>
            </a:r>
            <a:endParaRPr lang="en-US" sz="1600" dirty="0"/>
          </a:p>
        </p:txBody>
      </p:sp>
      <p:pic>
        <p:nvPicPr>
          <p:cNvPr id="6" name="Picture 5" descr="acar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838200"/>
            <a:ext cx="2653332" cy="14112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243796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Decoding ACARS Using PDW</a:t>
            </a:r>
            <a:endParaRPr lang="en-US" sz="1100" dirty="0"/>
          </a:p>
        </p:txBody>
      </p:sp>
      <p:pic>
        <p:nvPicPr>
          <p:cNvPr id="8" name="Picture 7" descr="2mduring 012216st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838200"/>
            <a:ext cx="2650194" cy="1417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0" y="2209800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2m Ham Band During Jan. ‘16  Blizzard</a:t>
            </a:r>
            <a:endParaRPr lang="en-US" sz="1100" dirty="0"/>
          </a:p>
        </p:txBody>
      </p:sp>
      <p:pic>
        <p:nvPicPr>
          <p:cNvPr id="10" name="Picture 9" descr="012715 snow stor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838200"/>
            <a:ext cx="2350466" cy="1371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77596" y="2209800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Air Traffic Band During Jan. ‘16  Blizzard</a:t>
            </a:r>
            <a:endParaRPr lang="en-US" sz="1100" dirty="0"/>
          </a:p>
        </p:txBody>
      </p:sp>
      <p:pic>
        <p:nvPicPr>
          <p:cNvPr id="12" name="Picture 11" descr="corkscrewsig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1" y="2737650"/>
            <a:ext cx="2667000" cy="14106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4114800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Weird “Corkscrew” Signal</a:t>
            </a:r>
            <a:endParaRPr lang="en-US" sz="11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219200" y="3733800"/>
            <a:ext cx="304800" cy="4572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rrchatt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2743200"/>
            <a:ext cx="2385060" cy="1371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81996" y="4086664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Railroad </a:t>
            </a:r>
            <a:r>
              <a:rPr lang="en-US" sz="1100" dirty="0" err="1" smtClean="0"/>
              <a:t>Comms</a:t>
            </a:r>
            <a:r>
              <a:rPr lang="en-US" sz="1100" dirty="0" smtClean="0"/>
              <a:t> – 160-161 MHz</a:t>
            </a:r>
            <a:endParaRPr lang="en-US" sz="1100" dirty="0"/>
          </a:p>
        </p:txBody>
      </p:sp>
      <p:pic>
        <p:nvPicPr>
          <p:cNvPr id="20" name="Picture 19" descr="433mhz is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2743200"/>
            <a:ext cx="2362200" cy="137159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881468" y="4086664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433 MHz ISM Band Cornucopia</a:t>
            </a:r>
            <a:endParaRPr lang="en-US" sz="1100" dirty="0"/>
          </a:p>
        </p:txBody>
      </p:sp>
      <p:pic>
        <p:nvPicPr>
          <p:cNvPr id="22" name="Picture 21" descr="900 mhz is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000" y="4541269"/>
            <a:ext cx="2438400" cy="145502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4800" y="5943600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900 MHz ISM Band Cornucopia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3581400" y="4487592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Antenna is very important!</a:t>
            </a:r>
            <a:endParaRPr lang="en-US" dirty="0"/>
          </a:p>
        </p:txBody>
      </p:sp>
      <p:pic>
        <p:nvPicPr>
          <p:cNvPr id="25" name="Picture 24" descr="100_304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24200" y="4876800"/>
            <a:ext cx="1143000" cy="857250"/>
          </a:xfrm>
          <a:prstGeom prst="rect">
            <a:avLst/>
          </a:prstGeom>
        </p:spPr>
      </p:pic>
      <p:pic>
        <p:nvPicPr>
          <p:cNvPr id="26" name="Picture 25" descr="homebrewscan ant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43400" y="5867400"/>
            <a:ext cx="990600" cy="742950"/>
          </a:xfrm>
          <a:prstGeom prst="rect">
            <a:avLst/>
          </a:prstGeom>
        </p:spPr>
      </p:pic>
      <p:pic>
        <p:nvPicPr>
          <p:cNvPr id="27" name="Picture 26" descr="100_501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57800" y="4876800"/>
            <a:ext cx="1066800" cy="800100"/>
          </a:xfrm>
          <a:prstGeom prst="rect">
            <a:avLst/>
          </a:prstGeom>
        </p:spPr>
      </p:pic>
      <p:pic>
        <p:nvPicPr>
          <p:cNvPr id="28" name="Picture 27" descr="100_416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48400" y="5791200"/>
            <a:ext cx="1143000" cy="857250"/>
          </a:xfrm>
          <a:prstGeom prst="rect">
            <a:avLst/>
          </a:prstGeom>
        </p:spPr>
      </p:pic>
      <p:pic>
        <p:nvPicPr>
          <p:cNvPr id="29" name="Picture 28" descr="uhfgrndpne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58000" y="4821616"/>
            <a:ext cx="685800" cy="800387"/>
          </a:xfrm>
          <a:prstGeom prst="rect">
            <a:avLst/>
          </a:prstGeom>
        </p:spPr>
      </p:pic>
      <p:pic>
        <p:nvPicPr>
          <p:cNvPr id="30" name="Picture 29" descr="100_5777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924800" y="5486400"/>
            <a:ext cx="838200" cy="1117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Sources for SDR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The Spectrum Monitor Magazine </a:t>
            </a:r>
            <a:r>
              <a:rPr lang="en-US" sz="1600" dirty="0" smtClean="0">
                <a:hlinkClick r:id="rId2"/>
              </a:rPr>
              <a:t>www.thespectrummonitor.com</a:t>
            </a:r>
            <a:endParaRPr lang="en-US" sz="1600" dirty="0" smtClean="0"/>
          </a:p>
          <a:p>
            <a:r>
              <a:rPr lang="en-US" sz="1600" dirty="0" smtClean="0"/>
              <a:t>Monitoring Times back issues </a:t>
            </a:r>
            <a:r>
              <a:rPr lang="en-US" sz="1600" dirty="0" smtClean="0">
                <a:hlinkClick r:id="rId3"/>
              </a:rPr>
              <a:t>www.monitoringtimes.com</a:t>
            </a:r>
            <a:endParaRPr lang="en-US" sz="1600" dirty="0" smtClean="0"/>
          </a:p>
          <a:p>
            <a:r>
              <a:rPr lang="en-US" sz="1600" dirty="0" smtClean="0"/>
              <a:t>QST back issues </a:t>
            </a:r>
            <a:r>
              <a:rPr lang="en-US" sz="1600" dirty="0" smtClean="0">
                <a:hlinkClick r:id="rId4"/>
              </a:rPr>
              <a:t>www.arrl.org/qst</a:t>
            </a:r>
            <a:r>
              <a:rPr lang="en-US" sz="1600" dirty="0" smtClean="0"/>
              <a:t> </a:t>
            </a:r>
          </a:p>
          <a:p>
            <a:r>
              <a:rPr lang="en-US" sz="1600" dirty="0" smtClean="0">
                <a:hlinkClick r:id="rId5"/>
              </a:rPr>
              <a:t>www.rtl-sdr.com</a:t>
            </a:r>
            <a:endParaRPr lang="en-US" sz="1600" dirty="0" smtClean="0"/>
          </a:p>
          <a:p>
            <a:r>
              <a:rPr lang="en-US" sz="1600" dirty="0" smtClean="0">
                <a:hlinkClick r:id="rId6"/>
              </a:rPr>
              <a:t>www.hamradioscience.com</a:t>
            </a:r>
            <a:r>
              <a:rPr lang="en-US" sz="1600" dirty="0" smtClean="0"/>
              <a:t>  </a:t>
            </a:r>
          </a:p>
          <a:p>
            <a:r>
              <a:rPr lang="en-US" sz="1600" dirty="0" smtClean="0"/>
              <a:t> </a:t>
            </a:r>
            <a:r>
              <a:rPr lang="en-US" sz="1600" dirty="0" smtClean="0">
                <a:hlinkClick r:id="rId7"/>
              </a:rPr>
              <a:t>www.rtlsdr4everyone.blogspot.com</a:t>
            </a:r>
            <a:r>
              <a:rPr lang="en-US" sz="1600" dirty="0" smtClean="0"/>
              <a:t> </a:t>
            </a:r>
          </a:p>
          <a:p>
            <a:r>
              <a:rPr lang="en-US" sz="1600" dirty="0" smtClean="0">
                <a:hlinkClick r:id="rId8"/>
              </a:rPr>
              <a:t>www.greatscottgadgets.com</a:t>
            </a:r>
            <a:r>
              <a:rPr lang="en-US" sz="1600" dirty="0" smtClean="0"/>
              <a:t> (Hack RF One)</a:t>
            </a:r>
          </a:p>
          <a:p>
            <a:r>
              <a:rPr lang="en-US" sz="1600" dirty="0" smtClean="0">
                <a:hlinkClick r:id="rId9"/>
              </a:rPr>
              <a:t>www.YouTube.com</a:t>
            </a:r>
            <a:endParaRPr lang="en-US" sz="1600" dirty="0" smtClean="0"/>
          </a:p>
          <a:p>
            <a:r>
              <a:rPr lang="en-US" sz="1600" dirty="0" smtClean="0">
                <a:hlinkClick r:id="rId10"/>
              </a:rPr>
              <a:t>www.Nooelec.com</a:t>
            </a:r>
            <a:endParaRPr lang="en-US" sz="1600" dirty="0" smtClean="0"/>
          </a:p>
          <a:p>
            <a:r>
              <a:rPr lang="en-US" sz="1600" dirty="0" smtClean="0">
                <a:hlinkClick r:id="rId11"/>
              </a:rPr>
              <a:t>www.nutsaboutnets.com</a:t>
            </a:r>
            <a:r>
              <a:rPr lang="en-US" sz="1600" dirty="0" smtClean="0"/>
              <a:t> </a:t>
            </a:r>
          </a:p>
          <a:p>
            <a:r>
              <a:rPr lang="en-US" sz="1600" dirty="0" smtClean="0">
                <a:hlinkClick r:id="rId12"/>
              </a:rPr>
              <a:t>www.amazon.com</a:t>
            </a:r>
            <a:endParaRPr lang="en-US" sz="1600" dirty="0" smtClean="0"/>
          </a:p>
          <a:p>
            <a:r>
              <a:rPr lang="en-US" sz="1600" dirty="0" smtClean="0">
                <a:hlinkClick r:id="rId13"/>
              </a:rPr>
              <a:t>www.ebay.com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4" name="Picture 3" descr="TSM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943600" y="2971799"/>
            <a:ext cx="2514600" cy="3242510"/>
          </a:xfrm>
          <a:prstGeom prst="rect">
            <a:avLst/>
          </a:prstGeom>
        </p:spPr>
      </p:pic>
      <p:pic>
        <p:nvPicPr>
          <p:cNvPr id="5" name="Picture 4" descr="100_5822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62400" y="4724400"/>
            <a:ext cx="1320800" cy="990600"/>
          </a:xfrm>
          <a:prstGeom prst="rect">
            <a:avLst/>
          </a:prstGeom>
        </p:spPr>
      </p:pic>
      <p:pic>
        <p:nvPicPr>
          <p:cNvPr id="6" name="Picture 5" descr="Upconverterassembled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696200" y="609600"/>
            <a:ext cx="857250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9000" y="1718604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Nooelec</a:t>
            </a:r>
            <a:r>
              <a:rPr lang="en-US" sz="1000" dirty="0" smtClean="0"/>
              <a:t> Up-converter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6172200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www.thespectrummonitor.com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571500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Covers 1MHZ – 6 GHz!</a:t>
            </a:r>
            <a:endParaRPr lang="en-US" sz="1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Are You a Victim of RWS (Radio Wave Sickness)?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Symptoms</a:t>
            </a:r>
          </a:p>
          <a:p>
            <a:pPr lvl="1"/>
            <a:r>
              <a:rPr lang="en-US" sz="1400" b="1" dirty="0" smtClean="0"/>
              <a:t>Neurological</a:t>
            </a:r>
            <a:r>
              <a:rPr lang="en-US" sz="1400" dirty="0" smtClean="0"/>
              <a:t>: dizziness ,irritability, headaches, insomnia, memory loss, psychosis</a:t>
            </a:r>
          </a:p>
          <a:p>
            <a:pPr lvl="1"/>
            <a:r>
              <a:rPr lang="en-US" sz="1400" b="1" dirty="0" smtClean="0"/>
              <a:t>Digestive</a:t>
            </a:r>
            <a:r>
              <a:rPr lang="en-US" sz="1400" dirty="0" smtClean="0"/>
              <a:t>: nausea, abdominal pain</a:t>
            </a:r>
          </a:p>
          <a:p>
            <a:pPr lvl="1"/>
            <a:r>
              <a:rPr lang="en-US" sz="1400" b="1" dirty="0" smtClean="0"/>
              <a:t>Glandular</a:t>
            </a:r>
            <a:r>
              <a:rPr lang="en-US" sz="1400" dirty="0" smtClean="0"/>
              <a:t>: enlarged thyroid, painful testicles,  painful ovaries,</a:t>
            </a:r>
          </a:p>
          <a:p>
            <a:pPr lvl="1"/>
            <a:r>
              <a:rPr lang="en-US" sz="1400" b="1" dirty="0" smtClean="0"/>
              <a:t>Dermatological</a:t>
            </a:r>
            <a:r>
              <a:rPr lang="en-US" sz="1400" dirty="0" smtClean="0"/>
              <a:t>: </a:t>
            </a:r>
            <a:r>
              <a:rPr lang="en-US" sz="1400" dirty="0" smtClean="0"/>
              <a:t>hair loss,</a:t>
            </a:r>
            <a:r>
              <a:rPr lang="en-US" sz="1400" dirty="0" smtClean="0"/>
              <a:t> rashes, redness of the skin</a:t>
            </a:r>
            <a:endParaRPr lang="en-US" sz="1400" dirty="0" smtClean="0"/>
          </a:p>
          <a:p>
            <a:pPr lvl="1"/>
            <a:r>
              <a:rPr lang="en-US" sz="1400" b="1" dirty="0" smtClean="0"/>
              <a:t>Musculoskeletal</a:t>
            </a:r>
            <a:r>
              <a:rPr lang="en-US" sz="1400" dirty="0" smtClean="0"/>
              <a:t>: tremors, spasms, numbness,/tingling, pain in the joints and feet</a:t>
            </a:r>
          </a:p>
          <a:p>
            <a:pPr lvl="1"/>
            <a:r>
              <a:rPr lang="en-US" sz="1400" b="1" dirty="0" smtClean="0"/>
              <a:t>Ophthalmological</a:t>
            </a:r>
            <a:r>
              <a:rPr lang="en-US" sz="1400" dirty="0" smtClean="0"/>
              <a:t>: poor vision, cataracts, burning in the eyes, floaters</a:t>
            </a:r>
          </a:p>
          <a:p>
            <a:pPr lvl="1"/>
            <a:r>
              <a:rPr lang="en-US" sz="1400" b="1" dirty="0" smtClean="0"/>
              <a:t>Otological</a:t>
            </a:r>
            <a:r>
              <a:rPr lang="en-US" sz="1400" dirty="0" smtClean="0"/>
              <a:t>: tinnitus (ringing in the ears)</a:t>
            </a:r>
            <a:endParaRPr lang="en-US" sz="1800" dirty="0" smtClean="0"/>
          </a:p>
        </p:txBody>
      </p:sp>
      <p:pic>
        <p:nvPicPr>
          <p:cNvPr id="4" name="Picture 3" descr="100_5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1905000"/>
            <a:ext cx="1015365" cy="207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Spectrum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16764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Long wave 150 – 530 KHz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Medium wave 530 – 1710 KHz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Short wave (HF)  1.710 – 30 MHz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VHF 30 – 300 MHz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UHF 300 – 3000 MHz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SHF 3000 – 30 GHz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Basic Wireless Device Anatomy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8674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Transmitter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5029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Receiver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762000" y="3733800"/>
            <a:ext cx="10668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024596" y="4038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14400" y="5486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447800" y="5486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>
            <a:endCxn id="7" idx="7"/>
          </p:cNvCxnSpPr>
          <p:nvPr/>
        </p:nvCxnSpPr>
        <p:spPr>
          <a:xfrm flipV="1">
            <a:off x="1295400" y="4116715"/>
            <a:ext cx="184481" cy="150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295400" y="4114800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24000" y="30480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ightning Bolt 17"/>
          <p:cNvSpPr/>
          <p:nvPr/>
        </p:nvSpPr>
        <p:spPr>
          <a:xfrm rot="18416977">
            <a:off x="1612683" y="2599765"/>
            <a:ext cx="685800" cy="18284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481796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334000" y="3962400"/>
            <a:ext cx="2819400" cy="1066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924800" y="2438400"/>
            <a:ext cx="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882596" y="23563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Lightning Bolt 25"/>
          <p:cNvSpPr/>
          <p:nvPr/>
        </p:nvSpPr>
        <p:spPr>
          <a:xfrm rot="18416977">
            <a:off x="2603284" y="2218766"/>
            <a:ext cx="685800" cy="18284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Lightning Bolt 26"/>
          <p:cNvSpPr/>
          <p:nvPr/>
        </p:nvSpPr>
        <p:spPr>
          <a:xfrm rot="19162324">
            <a:off x="3405875" y="1877639"/>
            <a:ext cx="685800" cy="18284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Lightning Bolt 27"/>
          <p:cNvSpPr/>
          <p:nvPr/>
        </p:nvSpPr>
        <p:spPr>
          <a:xfrm rot="20821479">
            <a:off x="5269571" y="1446257"/>
            <a:ext cx="685800" cy="18284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Lightning Bolt 28"/>
          <p:cNvSpPr/>
          <p:nvPr/>
        </p:nvSpPr>
        <p:spPr>
          <a:xfrm rot="19518058">
            <a:off x="4256475" y="1551100"/>
            <a:ext cx="685800" cy="17657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Lightning Bolt 29"/>
          <p:cNvSpPr/>
          <p:nvPr/>
        </p:nvSpPr>
        <p:spPr>
          <a:xfrm rot="196638">
            <a:off x="7015065" y="2000654"/>
            <a:ext cx="685800" cy="18284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Lightning Bolt 30"/>
          <p:cNvSpPr/>
          <p:nvPr/>
        </p:nvSpPr>
        <p:spPr>
          <a:xfrm rot="211069">
            <a:off x="6337086" y="1685366"/>
            <a:ext cx="685800" cy="18284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400800" y="4114800"/>
            <a:ext cx="533400" cy="533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295400" y="4114800"/>
            <a:ext cx="1524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562600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6096000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6553200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7010400" y="4800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962400" y="1981200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Voice (AM, FM), Data (ASK, FSK, OOSK) 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Wireless Devices - Home</a:t>
            </a:r>
            <a:endParaRPr lang="en-US" sz="2400" dirty="0"/>
          </a:p>
        </p:txBody>
      </p:sp>
      <p:pic>
        <p:nvPicPr>
          <p:cNvPr id="5" name="Picture 4" descr="100_5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066800"/>
            <a:ext cx="2318385" cy="15640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667000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54 -216, 470-698 MHz  </a:t>
            </a:r>
            <a:endParaRPr lang="en-US" sz="1000" dirty="0"/>
          </a:p>
        </p:txBody>
      </p:sp>
      <p:pic>
        <p:nvPicPr>
          <p:cNvPr id="7" name="Picture 6" descr="DSC02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1143000"/>
            <a:ext cx="1504841" cy="9927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0800000" flipV="1">
            <a:off x="3124200" y="2098860"/>
            <a:ext cx="190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540-1710 KHz</a:t>
            </a:r>
          </a:p>
          <a:p>
            <a:pPr algn="ctr"/>
            <a:r>
              <a:rPr lang="en-US" sz="1000" dirty="0" smtClean="0"/>
              <a:t>88-108 MHz </a:t>
            </a:r>
          </a:p>
          <a:p>
            <a:pPr algn="ctr"/>
            <a:endParaRPr lang="en-US" sz="1000" dirty="0"/>
          </a:p>
        </p:txBody>
      </p:sp>
      <p:pic>
        <p:nvPicPr>
          <p:cNvPr id="9" name="Picture 8" descr="100_56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066800"/>
            <a:ext cx="1360170" cy="16992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0800000" flipV="1">
            <a:off x="5105400" y="2820144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1921-1928 MHz  Tx/Rx</a:t>
            </a:r>
            <a:endParaRPr lang="en-US" sz="1000" dirty="0"/>
          </a:p>
        </p:txBody>
      </p:sp>
      <p:pic>
        <p:nvPicPr>
          <p:cNvPr id="12" name="Picture 11" descr="100_56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200400"/>
            <a:ext cx="1375410" cy="1226820"/>
          </a:xfrm>
          <a:prstGeom prst="rect">
            <a:avLst/>
          </a:prstGeom>
        </p:spPr>
      </p:pic>
      <p:pic>
        <p:nvPicPr>
          <p:cNvPr id="13" name="Picture 12" descr="Doorbell Photo 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5000" y="3352800"/>
            <a:ext cx="553829" cy="9620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0800000" flipV="1">
            <a:off x="1752600" y="426720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315 MHz Tx </a:t>
            </a:r>
            <a:endParaRPr lang="en-US" sz="1000" dirty="0"/>
          </a:p>
        </p:txBody>
      </p:sp>
      <p:pic>
        <p:nvPicPr>
          <p:cNvPr id="15" name="Picture 14" descr="100_566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3048000"/>
            <a:ext cx="1942664" cy="1194435"/>
          </a:xfrm>
          <a:prstGeom prst="rect">
            <a:avLst/>
          </a:prstGeom>
        </p:spPr>
      </p:pic>
      <p:pic>
        <p:nvPicPr>
          <p:cNvPr id="16" name="Picture 15" descr="Wireless switch Photo 1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62600" y="3124200"/>
            <a:ext cx="1371600" cy="16342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0800000" flipV="1">
            <a:off x="6248400" y="4819650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315.6 MHz Tx </a:t>
            </a:r>
            <a:endParaRPr lang="en-US" sz="1000" dirty="0"/>
          </a:p>
        </p:txBody>
      </p:sp>
      <p:pic>
        <p:nvPicPr>
          <p:cNvPr id="19" name="Picture 18" descr="100_565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2000" y="4572000"/>
            <a:ext cx="889635" cy="996315"/>
          </a:xfrm>
          <a:prstGeom prst="rect">
            <a:avLst/>
          </a:prstGeom>
        </p:spPr>
      </p:pic>
      <p:pic>
        <p:nvPicPr>
          <p:cNvPr id="20" name="Picture 19" descr="gardoor remot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208267">
            <a:off x="3016642" y="4573995"/>
            <a:ext cx="533400" cy="8359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0800000" flipV="1">
            <a:off x="2667000" y="541020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390.46 MHz Tx 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762000" y="556260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315 MHz Rx 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2819400" y="426720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390.46 MHz Rx 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 rot="10800000" flipV="1">
            <a:off x="5410200" y="4800600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315.6 MHz Rx </a:t>
            </a:r>
            <a:endParaRPr lang="en-US" sz="10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791200" y="4495800"/>
            <a:ext cx="76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553200" y="4419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pic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43800" y="5257800"/>
            <a:ext cx="857250" cy="1143000"/>
          </a:xfrm>
          <a:prstGeom prst="rect">
            <a:avLst/>
          </a:prstGeom>
        </p:spPr>
      </p:pic>
      <p:pic>
        <p:nvPicPr>
          <p:cNvPr id="26" name="Picture 25" descr="100_4845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39000" y="1066800"/>
            <a:ext cx="1219200" cy="16256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 rot="10800000" flipV="1">
            <a:off x="7162800" y="2638961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Satellite</a:t>
            </a:r>
          </a:p>
          <a:p>
            <a:pPr algn="ctr"/>
            <a:r>
              <a:rPr lang="en-US" sz="1000" dirty="0" smtClean="0"/>
              <a:t>C band: 3.7-4.2GHz</a:t>
            </a:r>
          </a:p>
          <a:p>
            <a:pPr algn="ctr"/>
            <a:r>
              <a:rPr lang="en-US" sz="1000" dirty="0" smtClean="0"/>
              <a:t>Ku band: 11.7-12.2 GHz</a:t>
            </a:r>
          </a:p>
          <a:p>
            <a:pPr algn="ctr"/>
            <a:r>
              <a:rPr lang="en-US" sz="1000" dirty="0" smtClean="0"/>
              <a:t>Subscription sat band: 12.2-12.7 GHz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1000" dirty="0" smtClean="0"/>
              <a:t>  </a:t>
            </a:r>
          </a:p>
          <a:p>
            <a:pPr algn="ctr"/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29" name="Picture 28" descr="100_568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67200" y="5257800"/>
            <a:ext cx="1185581" cy="77533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 rot="10800000" flipV="1">
            <a:off x="4419600" y="601980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IPod 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Wireless Home Devices – Home (Cont’d)</a:t>
            </a:r>
            <a:endParaRPr lang="en-US" sz="2000" dirty="0"/>
          </a:p>
        </p:txBody>
      </p:sp>
      <p:pic>
        <p:nvPicPr>
          <p:cNvPr id="7" name="Picture 6" descr="100_56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066800"/>
            <a:ext cx="1225335" cy="1676400"/>
          </a:xfrm>
          <a:prstGeom prst="rect">
            <a:avLst/>
          </a:prstGeom>
        </p:spPr>
      </p:pic>
      <p:pic>
        <p:nvPicPr>
          <p:cNvPr id="8" name="Picture 7" descr="100_56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295400"/>
            <a:ext cx="762000" cy="1143000"/>
          </a:xfrm>
          <a:prstGeom prst="rect">
            <a:avLst/>
          </a:prstGeom>
        </p:spPr>
      </p:pic>
      <p:pic>
        <p:nvPicPr>
          <p:cNvPr id="6" name="Picture 5" descr="100_56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143000"/>
            <a:ext cx="1447800" cy="1930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05600" y="11430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915.5 MHz Tx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21336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2.432 GHz 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19050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915.5 MHz Rx</a:t>
            </a:r>
            <a:endParaRPr lang="en-US" sz="11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324600" y="1295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943600" y="2057400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52600" y="2362200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314.449 MHz Tx</a:t>
            </a:r>
            <a:endParaRPr lang="en-US" sz="1100" dirty="0"/>
          </a:p>
        </p:txBody>
      </p:sp>
      <p:pic>
        <p:nvPicPr>
          <p:cNvPr id="19" name="Picture 18" descr="100_57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429000"/>
            <a:ext cx="1028700" cy="1371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8600" y="4758396"/>
            <a:ext cx="1066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900 MHz ISM (1W) band/2.4 GHz</a:t>
            </a:r>
            <a:endParaRPr lang="en-US" sz="1100" dirty="0"/>
          </a:p>
        </p:txBody>
      </p:sp>
      <p:pic>
        <p:nvPicPr>
          <p:cNvPr id="21" name="Picture 20" descr="100_57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1" y="3200400"/>
            <a:ext cx="642570" cy="1676400"/>
          </a:xfrm>
          <a:prstGeom prst="rect">
            <a:avLst/>
          </a:prstGeom>
        </p:spPr>
      </p:pic>
      <p:pic>
        <p:nvPicPr>
          <p:cNvPr id="22" name="Picture 21" descr="100_57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69351" y="3200400"/>
            <a:ext cx="707249" cy="1604962"/>
          </a:xfrm>
          <a:prstGeom prst="rect">
            <a:avLst/>
          </a:prstGeom>
        </p:spPr>
      </p:pic>
      <p:pic>
        <p:nvPicPr>
          <p:cNvPr id="23" name="Picture 22" descr="100_565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0000" y="3276600"/>
            <a:ext cx="902970" cy="128206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10000" y="45720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2.480 GHz </a:t>
            </a:r>
            <a:endParaRPr lang="en-US" sz="1100" dirty="0"/>
          </a:p>
        </p:txBody>
      </p:sp>
      <p:pic>
        <p:nvPicPr>
          <p:cNvPr id="25" name="Picture 24" descr="100_571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10200" y="3352800"/>
            <a:ext cx="733425" cy="22212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57800" y="5562600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824 – 849 MHz (2G) </a:t>
            </a:r>
            <a:endParaRPr lang="en-US" sz="1100" dirty="0"/>
          </a:p>
        </p:txBody>
      </p:sp>
      <p:pic>
        <p:nvPicPr>
          <p:cNvPr id="27" name="Picture 26" descr="100_566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53200" y="3352800"/>
            <a:ext cx="1716405" cy="68199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43200" y="50292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2.412-2.462 GHz</a:t>
            </a:r>
            <a:endParaRPr lang="en-US" sz="11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3124200" y="48006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447800" y="51816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2.402-2.480 GHz</a:t>
            </a:r>
            <a:endParaRPr lang="en-US" sz="1100" dirty="0"/>
          </a:p>
        </p:txBody>
      </p:sp>
      <p:cxnSp>
        <p:nvCxnSpPr>
          <p:cNvPr id="33" name="Straight Arrow Connector 32"/>
          <p:cNvCxnSpPr>
            <a:endCxn id="21" idx="2"/>
          </p:cNvCxnSpPr>
          <p:nvPr/>
        </p:nvCxnSpPr>
        <p:spPr>
          <a:xfrm flipH="1" flipV="1">
            <a:off x="2150086" y="4876800"/>
            <a:ext cx="135914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05600" y="40386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2.412-2.462 GHz</a:t>
            </a:r>
            <a:endParaRPr lang="en-US" sz="1100" dirty="0"/>
          </a:p>
        </p:txBody>
      </p:sp>
      <p:pic>
        <p:nvPicPr>
          <p:cNvPr id="31" name="Picture 30" descr="wireless camer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2800" y="914400"/>
            <a:ext cx="859762" cy="1268730"/>
          </a:xfrm>
          <a:prstGeom prst="rect">
            <a:avLst/>
          </a:prstGeom>
        </p:spPr>
      </p:pic>
      <p:pic>
        <p:nvPicPr>
          <p:cNvPr id="34" name="Picture 33" descr="100_566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0" y="4724400"/>
            <a:ext cx="1652581" cy="113157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010400" y="58674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2.4, 5 GHz 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Wireless Devices – Vehicles</a:t>
            </a:r>
            <a:endParaRPr lang="en-US" sz="1800" dirty="0"/>
          </a:p>
        </p:txBody>
      </p:sp>
      <p:pic>
        <p:nvPicPr>
          <p:cNvPr id="4" name="Picture 3" descr="100_5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1" y="1357178"/>
            <a:ext cx="2209800" cy="955492"/>
          </a:xfrm>
          <a:prstGeom prst="rect">
            <a:avLst/>
          </a:prstGeom>
        </p:spPr>
      </p:pic>
      <p:pic>
        <p:nvPicPr>
          <p:cNvPr id="5" name="Picture 4" descr="100_56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143000"/>
            <a:ext cx="990600" cy="132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22860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Ford Fiesta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2438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Console: AM/FM/Satellite</a:t>
            </a:r>
            <a:endParaRPr lang="en-US" sz="1200" dirty="0"/>
          </a:p>
        </p:txBody>
      </p:sp>
      <p:pic>
        <p:nvPicPr>
          <p:cNvPr id="8" name="Picture 7" descr="100_56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1066800"/>
            <a:ext cx="1495425" cy="14363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24400" y="2514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AM/FM/Satellite Antenna</a:t>
            </a:r>
            <a:endParaRPr lang="en-US" sz="1200" dirty="0"/>
          </a:p>
        </p:txBody>
      </p:sp>
      <p:pic>
        <p:nvPicPr>
          <p:cNvPr id="10" name="Picture 9" descr="100_56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1295400"/>
            <a:ext cx="1437231" cy="8886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29400" y="2209801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Sirius/XM Satellite Radio</a:t>
            </a:r>
          </a:p>
          <a:p>
            <a:pPr algn="ctr"/>
            <a:r>
              <a:rPr lang="en-US" sz="1200" dirty="0" smtClean="0"/>
              <a:t>2.332-2.348 GHz</a:t>
            </a:r>
          </a:p>
          <a:p>
            <a:pPr algn="ctr"/>
            <a:endParaRPr lang="en-US" sz="1200" dirty="0" smtClean="0"/>
          </a:p>
          <a:p>
            <a:pPr algn="ctr"/>
            <a:endParaRPr lang="en-US" sz="1200" dirty="0"/>
          </a:p>
        </p:txBody>
      </p:sp>
      <p:pic>
        <p:nvPicPr>
          <p:cNvPr id="12" name="Picture 11" descr="100_57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743200"/>
            <a:ext cx="933697" cy="1371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0800000" flipV="1">
            <a:off x="381000" y="411480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390.46 MHz Tx </a:t>
            </a:r>
            <a:endParaRPr lang="en-US" sz="1000" dirty="0"/>
          </a:p>
        </p:txBody>
      </p:sp>
      <p:pic>
        <p:nvPicPr>
          <p:cNvPr id="14" name="Picture 13" descr="carviso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52600" y="2895600"/>
            <a:ext cx="2268855" cy="1042035"/>
          </a:xfrm>
          <a:prstGeom prst="rect">
            <a:avLst/>
          </a:prstGeom>
        </p:spPr>
      </p:pic>
      <p:pic>
        <p:nvPicPr>
          <p:cNvPr id="15" name="Picture 14" descr="carvisor and an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43400" y="2895600"/>
            <a:ext cx="1402080" cy="11010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0800000" flipV="1">
            <a:off x="1752600" y="3961656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“Smart” Visor for Garage Door/Indoor Light 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4114800" y="40386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Smart Visor Dipole Antenna</a:t>
            </a:r>
            <a:endParaRPr lang="en-US" sz="1000" dirty="0"/>
          </a:p>
        </p:txBody>
      </p:sp>
      <p:pic>
        <p:nvPicPr>
          <p:cNvPr id="18" name="Picture 17" descr="100_569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52535" y="2895600"/>
            <a:ext cx="1848465" cy="1066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10800000" flipV="1">
            <a:off x="6248400" y="3885456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Global  Positioning System</a:t>
            </a:r>
          </a:p>
          <a:p>
            <a:pPr algn="ctr"/>
            <a:r>
              <a:rPr lang="en-US" sz="1000" dirty="0" smtClean="0"/>
              <a:t>1.227/1.575 GHz</a:t>
            </a:r>
            <a:endParaRPr lang="en-US" sz="1000" dirty="0"/>
          </a:p>
        </p:txBody>
      </p:sp>
      <p:pic>
        <p:nvPicPr>
          <p:cNvPr id="20" name="Picture 19" descr="100_567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0400" y="4648200"/>
            <a:ext cx="1367790" cy="15525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0800000" flipV="1">
            <a:off x="2971800" y="6248400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Wireless entry, remote starter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 rot="10800000" flipV="1">
            <a:off x="1219200" y="51054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 rot="10800000" flipV="1">
            <a:off x="4800600" y="47244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 rot="10800000" flipV="1">
            <a:off x="1447800" y="53340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 rot="10800000" flipV="1">
            <a:off x="4724400" y="48768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 rot="10800000" flipV="1">
            <a:off x="4724400" y="480060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315 MHz Tx </a:t>
            </a:r>
            <a:endParaRPr lang="en-US" sz="10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419600" y="48768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0800000" flipV="1">
            <a:off x="1600200" y="495300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434 MHz Tx </a:t>
            </a:r>
            <a:endParaRPr lang="en-US" sz="10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590800" y="51054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fm xmitte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29400" y="4343400"/>
            <a:ext cx="903863" cy="152590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 rot="10800000" flipV="1">
            <a:off x="6248400" y="5868144"/>
            <a:ext cx="19811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FM Wireless Xmitter, 88-108 MHz 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Wireless Devices – Vehicles (cont’d)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295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LoJack -   173.075 MHz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752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Rear view backup camera – 2.4 GHz</a:t>
            </a:r>
          </a:p>
        </p:txBody>
      </p:sp>
      <p:pic>
        <p:nvPicPr>
          <p:cNvPr id="7" name="Picture 6" descr="TP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971800"/>
            <a:ext cx="3454400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0800000" flipV="1">
            <a:off x="5181600" y="5562600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TPMS 315, 434 MHz (ASK,FSK)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22098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Wireless Sensing Devices: 900 MHz, 2.4 GHz band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76800" cy="5635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Wireless Devices – Hobbies</a:t>
            </a:r>
            <a:endParaRPr lang="en-US" sz="1800" dirty="0"/>
          </a:p>
        </p:txBody>
      </p:sp>
      <p:pic>
        <p:nvPicPr>
          <p:cNvPr id="5" name="Picture 4" descr="100_5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838200"/>
            <a:ext cx="2133600" cy="1600200"/>
          </a:xfrm>
          <a:prstGeom prst="rect">
            <a:avLst/>
          </a:prstGeom>
        </p:spPr>
      </p:pic>
      <p:pic>
        <p:nvPicPr>
          <p:cNvPr id="6" name="Picture 5" descr="100_57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838200"/>
            <a:ext cx="752475" cy="2232660"/>
          </a:xfrm>
          <a:prstGeom prst="rect">
            <a:avLst/>
          </a:prstGeom>
        </p:spPr>
      </p:pic>
      <p:pic>
        <p:nvPicPr>
          <p:cNvPr id="7" name="Picture 6" descr="Knight KG-652 Photo 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002290"/>
            <a:ext cx="1752600" cy="1188459"/>
          </a:xfrm>
          <a:prstGeom prst="rect">
            <a:avLst/>
          </a:prstGeom>
        </p:spPr>
      </p:pic>
      <p:pic>
        <p:nvPicPr>
          <p:cNvPr id="8" name="Picture 7" descr="100_56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3733800"/>
            <a:ext cx="2057400" cy="1543050"/>
          </a:xfrm>
          <a:prstGeom prst="rect">
            <a:avLst/>
          </a:prstGeom>
        </p:spPr>
      </p:pic>
      <p:pic>
        <p:nvPicPr>
          <p:cNvPr id="9" name="Picture 8" descr="100_57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4267200"/>
            <a:ext cx="1524000" cy="1143000"/>
          </a:xfrm>
          <a:prstGeom prst="rect">
            <a:avLst/>
          </a:prstGeom>
        </p:spPr>
      </p:pic>
      <p:pic>
        <p:nvPicPr>
          <p:cNvPr id="10" name="Picture 9" descr="President AR144 Tech Special Photo 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2590800"/>
            <a:ext cx="2078355" cy="666750"/>
          </a:xfrm>
          <a:prstGeom prst="rect">
            <a:avLst/>
          </a:prstGeom>
        </p:spPr>
      </p:pic>
      <p:pic>
        <p:nvPicPr>
          <p:cNvPr id="11" name="Picture 10" descr="100_567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77000" y="1143000"/>
            <a:ext cx="2136687" cy="1352550"/>
          </a:xfrm>
          <a:prstGeom prst="rect">
            <a:avLst/>
          </a:prstGeom>
        </p:spPr>
      </p:pic>
      <p:pic>
        <p:nvPicPr>
          <p:cNvPr id="12" name="Picture 11" descr="100_574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800" y="5486400"/>
            <a:ext cx="914400" cy="685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77000" y="5508676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examples:</a:t>
            </a:r>
          </a:p>
          <a:p>
            <a:r>
              <a:rPr lang="en-US" dirty="0" smtClean="0"/>
              <a:t>Drones – 2.4, 5.8 GHz</a:t>
            </a:r>
          </a:p>
          <a:p>
            <a:r>
              <a:rPr lang="en-US" dirty="0" smtClean="0"/>
              <a:t>R/C cars , boats– 27, 49 MHz, 2.4, 5.8 GHz</a:t>
            </a:r>
            <a:endParaRPr lang="en-US" dirty="0"/>
          </a:p>
        </p:txBody>
      </p:sp>
      <p:pic>
        <p:nvPicPr>
          <p:cNvPr id="14" name="Picture 13" descr="100_569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81600" y="2895600"/>
            <a:ext cx="1337312" cy="12392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" y="32004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CB: 26.965 – 27.405 MHz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4600" y="3048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 2m ham: 144-148MHz</a:t>
            </a:r>
          </a:p>
          <a:p>
            <a:pPr algn="ctr"/>
            <a:r>
              <a:rPr lang="en-US" sz="1200" dirty="0" smtClean="0"/>
              <a:t>70 cm ham 440 – 450 MHz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191000" y="22098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FM Sweep Generator 5-240 MHz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2438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RF Signal Generator: 100 KHz – 54 MHz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876800" y="41148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FRS/GMRS: 462 &amp; 467MHz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667000" y="5257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 1.8 – 2MHz, 3.5-4 MHz, 7-7.3 MHz, 14-14.35MHz, 21-21.450 MHz, 28-29.7MHz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61722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169.505MHz</a:t>
            </a:r>
            <a:endParaRPr lang="en-US" sz="1200" dirty="0"/>
          </a:p>
        </p:txBody>
      </p:sp>
      <p:pic>
        <p:nvPicPr>
          <p:cNvPr id="23" name="Picture 22" descr="gregsdron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81800" y="4191000"/>
            <a:ext cx="1423851" cy="101367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248400" y="51816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Micro-drone: courtesy of G. Vaccarino</a:t>
            </a:r>
            <a:endParaRPr lang="en-US" sz="12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1248</Words>
  <Application>Microsoft Office PowerPoint</Application>
  <PresentationFormat>On-screen Show (4:3)</PresentationFormat>
  <Paragraphs>260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SDR Dongle Our “Eye” to the Wireless World</vt:lpstr>
      <vt:lpstr>Wireless Communication is Not Novel</vt:lpstr>
      <vt:lpstr>RF Spectrum</vt:lpstr>
      <vt:lpstr>Basic Wireless Device Anatomy</vt:lpstr>
      <vt:lpstr>Wireless Devices - Home</vt:lpstr>
      <vt:lpstr>Wireless Home Devices – Home (Cont’d)</vt:lpstr>
      <vt:lpstr>Wireless Devices – Vehicles</vt:lpstr>
      <vt:lpstr>Wireless Devices – Vehicles (cont’d)</vt:lpstr>
      <vt:lpstr>Wireless Devices – Hobbies</vt:lpstr>
      <vt:lpstr>Wireless Devices – On the Job</vt:lpstr>
      <vt:lpstr>What Frequency is My Wireless Device Operating On?</vt:lpstr>
      <vt:lpstr>SDR Dongle</vt:lpstr>
      <vt:lpstr>Setting Up a Dongle to View Waveforms</vt:lpstr>
      <vt:lpstr>Wireless Device Waveforms - Home</vt:lpstr>
      <vt:lpstr>Wireless Device Waveforms – Home (cont’d)</vt:lpstr>
      <vt:lpstr>Wireless Device Waveforms – Home (cont’d)</vt:lpstr>
      <vt:lpstr>Wireless Device Waveforms - Vehicles</vt:lpstr>
      <vt:lpstr>Wireless Device Waveforms - Hobbies</vt:lpstr>
      <vt:lpstr>Wireless Device Waveforms – Hobbies (cont’d)</vt:lpstr>
      <vt:lpstr>Wireless Waveform Screen Captures – Miscellaneous</vt:lpstr>
      <vt:lpstr>Wireless Waveform Screen Captures – Miscellaneous (cont’d)</vt:lpstr>
      <vt:lpstr>Even More Wireless Waveform Screen Captures – (cont’d)</vt:lpstr>
      <vt:lpstr>Sources for SDR</vt:lpstr>
      <vt:lpstr>Are You a Victim of RWS (Radio Wave Sickness)?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SDR Dongle Our Eye to the Wireless World</dc:title>
  <dc:creator>Mario</dc:creator>
  <cp:lastModifiedBy>Mario</cp:lastModifiedBy>
  <cp:revision>146</cp:revision>
  <dcterms:created xsi:type="dcterms:W3CDTF">2016-02-19T00:19:38Z</dcterms:created>
  <dcterms:modified xsi:type="dcterms:W3CDTF">2016-03-15T00:15:24Z</dcterms:modified>
</cp:coreProperties>
</file>